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20" r:id="rId2"/>
  </p:sldMasterIdLst>
  <p:notesMasterIdLst>
    <p:notesMasterId r:id="rId22"/>
  </p:notesMasterIdLst>
  <p:sldIdLst>
    <p:sldId id="256" r:id="rId3"/>
    <p:sldId id="257" r:id="rId4"/>
    <p:sldId id="271" r:id="rId5"/>
    <p:sldId id="276" r:id="rId6"/>
    <p:sldId id="259" r:id="rId7"/>
    <p:sldId id="267" r:id="rId8"/>
    <p:sldId id="268" r:id="rId9"/>
    <p:sldId id="260" r:id="rId10"/>
    <p:sldId id="264" r:id="rId11"/>
    <p:sldId id="273" r:id="rId12"/>
    <p:sldId id="265" r:id="rId13"/>
    <p:sldId id="274" r:id="rId14"/>
    <p:sldId id="266" r:id="rId15"/>
    <p:sldId id="269" r:id="rId16"/>
    <p:sldId id="272" r:id="rId17"/>
    <p:sldId id="275" r:id="rId18"/>
    <p:sldId id="270" r:id="rId19"/>
    <p:sldId id="26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98A61-AF44-4CFD-8D69-0CBFA2D8D7F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16012-0CDA-4F2C-902E-0880855FF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6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6012-0CDA-4F2C-902E-0880855FF3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7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62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3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8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3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4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9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88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27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215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0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1049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3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3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5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0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9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2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7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078B2-A26D-4B9A-B981-9484481A7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394" y="932872"/>
            <a:ext cx="7743236" cy="839483"/>
          </a:xfrm>
        </p:spPr>
        <p:txBody>
          <a:bodyPr anchor="b">
            <a:normAutofit fontScale="90000"/>
          </a:bodyPr>
          <a:lstStyle/>
          <a:p>
            <a:pPr algn="l"/>
            <a:r>
              <a:rPr lang="ko-KR" altLang="en-US" sz="5400" dirty="0" err="1"/>
              <a:t>니모를</a:t>
            </a:r>
            <a:r>
              <a:rPr lang="ko-KR" altLang="en-US" sz="5400" dirty="0"/>
              <a:t> 찾아서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열대어 수족관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9C760E-B4D9-4FA6-869F-60ACBB585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8568" y="5575079"/>
            <a:ext cx="2155288" cy="574957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altLang="ko-KR" sz="2200" dirty="0"/>
              <a:t>20173028 </a:t>
            </a:r>
            <a:r>
              <a:rPr lang="ko-KR" altLang="en-US" sz="2200" dirty="0"/>
              <a:t>전한종</a:t>
            </a:r>
            <a:br>
              <a:rPr lang="en-US" altLang="ko-KR" sz="2200" dirty="0"/>
            </a:br>
            <a:r>
              <a:rPr lang="en-US" altLang="ko-KR" sz="2200" dirty="0"/>
              <a:t>20173009 </a:t>
            </a:r>
            <a:r>
              <a:rPr lang="ko-KR" altLang="en-US" sz="2200" dirty="0" err="1"/>
              <a:t>김찬우</a:t>
            </a:r>
            <a:endParaRPr lang="ko-KR" altLang="en-US" sz="2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내용 개체 틀 3" descr="Pisces">
                <a:extLst>
                  <a:ext uri="{FF2B5EF4-FFF2-40B4-BE49-F238E27FC236}">
                    <a16:creationId xmlns:a16="http://schemas.microsoft.com/office/drawing/2014/main" id="{D7525A42-52F9-4BAE-B2EF-B4C1750C6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6181903"/>
                  </p:ext>
                </p:extLst>
              </p:nvPr>
            </p:nvGraphicFramePr>
            <p:xfrm>
              <a:off x="167802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내용 개체 틀 3" descr="Pisces">
                <a:extLst>
                  <a:ext uri="{FF2B5EF4-FFF2-40B4-BE49-F238E27FC236}">
                    <a16:creationId xmlns:a16="http://schemas.microsoft.com/office/drawing/2014/main" id="{D7525A42-52F9-4BAE-B2EF-B4C1750C6F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802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615232"/>
            <a:ext cx="6099250" cy="761081"/>
          </a:xfrm>
        </p:spPr>
        <p:txBody>
          <a:bodyPr/>
          <a:lstStyle/>
          <a:p>
            <a:r>
              <a:rPr lang="ko-KR" altLang="en-US" dirty="0"/>
              <a:t>활용할 오픈소스와의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346B760E-514D-48A7-8971-FE0A0818CDAA}"/>
              </a:ext>
            </a:extLst>
          </p:cNvPr>
          <p:cNvSpPr txBox="1">
            <a:spLocks/>
          </p:cNvSpPr>
          <p:nvPr/>
        </p:nvSpPr>
        <p:spPr>
          <a:xfrm>
            <a:off x="4488622" y="1342668"/>
            <a:ext cx="3231930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수위조절 센서</a:t>
            </a:r>
          </a:p>
        </p:txBody>
      </p:sp>
      <p:pic>
        <p:nvPicPr>
          <p:cNvPr id="9" name="온도">
            <a:hlinkClick r:id="" action="ppaction://media"/>
            <a:extLst>
              <a:ext uri="{FF2B5EF4-FFF2-40B4-BE49-F238E27FC236}">
                <a16:creationId xmlns:a16="http://schemas.microsoft.com/office/drawing/2014/main" id="{A5D7A46F-7EA2-46FD-A83F-0300140220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3702" y="2017336"/>
            <a:ext cx="8842343" cy="3950077"/>
          </a:xfrm>
        </p:spPr>
      </p:pic>
    </p:spTree>
    <p:extLst>
      <p:ext uri="{BB962C8B-B14F-4D97-AF65-F5344CB8AC3E}">
        <p14:creationId xmlns:p14="http://schemas.microsoft.com/office/powerpoint/2010/main" val="7645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5232"/>
            <a:ext cx="8911687" cy="1280890"/>
          </a:xfrm>
        </p:spPr>
        <p:txBody>
          <a:bodyPr/>
          <a:lstStyle/>
          <a:p>
            <a:r>
              <a:rPr lang="ko-KR" altLang="en-US" dirty="0"/>
              <a:t>활용할 오픈소스와의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631F9-2484-4327-BD3D-AFA3C192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60" y="3025004"/>
            <a:ext cx="4449559" cy="1933495"/>
          </a:xfrm>
        </p:spPr>
        <p:txBody>
          <a:bodyPr>
            <a:no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float temperature = </a:t>
            </a:r>
            <a:r>
              <a:rPr lang="en-US" altLang="ko-KR" sz="12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getTemp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();  //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온도 측정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2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(temperature);  //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온도 측정한 값을 시리얼모니터에 출력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2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(","); //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데이터 구별을 위한 쉼표 출력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013626-2AF5-402F-A327-651C6D43E8F5}"/>
              </a:ext>
            </a:extLst>
          </p:cNvPr>
          <p:cNvSpPr txBox="1">
            <a:spLocks/>
          </p:cNvSpPr>
          <p:nvPr/>
        </p:nvSpPr>
        <p:spPr>
          <a:xfrm>
            <a:off x="6176020" y="2310137"/>
            <a:ext cx="5060731" cy="4335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1">
              <a:lnSpc>
                <a:spcPct val="150000"/>
              </a:lnSpc>
            </a:pP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lcd.setCursor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(0,0); // 1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번째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1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라인 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lcd.print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("temperature is "); //LCD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‘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temperature is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’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출력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lcd.setCursor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(6,1); // 7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번째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2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라인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lcd.print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(temperature);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측정된 온도 값 출력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lcd.setCursor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(11,1); // 12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번째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2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라인 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lcd.print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 C");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단위 출력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if(temperature &gt; 24 || temperature &lt; 20)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온도가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24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 초과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20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 미만일 경우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(7,HIGH); //7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번핀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붉은색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LED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점등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else //24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 이하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20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도이상인 경우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(7,LOW); //7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번핀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붉은색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LED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소등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4D7279-A0D4-479A-A8DA-CA27D2EAE869}"/>
              </a:ext>
            </a:extLst>
          </p:cNvPr>
          <p:cNvSpPr txBox="1">
            <a:spLocks/>
          </p:cNvSpPr>
          <p:nvPr/>
        </p:nvSpPr>
        <p:spPr>
          <a:xfrm>
            <a:off x="4017283" y="1352095"/>
            <a:ext cx="3231930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온도측정 센서</a:t>
            </a:r>
          </a:p>
        </p:txBody>
      </p:sp>
    </p:spTree>
    <p:extLst>
      <p:ext uri="{BB962C8B-B14F-4D97-AF65-F5344CB8AC3E}">
        <p14:creationId xmlns:p14="http://schemas.microsoft.com/office/powerpoint/2010/main" val="330510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494" y="530392"/>
            <a:ext cx="6231225" cy="657386"/>
          </a:xfrm>
        </p:spPr>
        <p:txBody>
          <a:bodyPr/>
          <a:lstStyle/>
          <a:p>
            <a:r>
              <a:rPr lang="ko-KR" altLang="en-US" dirty="0"/>
              <a:t>활용할 오픈소스와의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EF4D7279-A0D4-479A-A8DA-CA27D2EAE869}"/>
              </a:ext>
            </a:extLst>
          </p:cNvPr>
          <p:cNvSpPr txBox="1">
            <a:spLocks/>
          </p:cNvSpPr>
          <p:nvPr/>
        </p:nvSpPr>
        <p:spPr>
          <a:xfrm>
            <a:off x="4083271" y="1220120"/>
            <a:ext cx="3231930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온도측정 센서</a:t>
            </a:r>
          </a:p>
        </p:txBody>
      </p:sp>
      <p:pic>
        <p:nvPicPr>
          <p:cNvPr id="13" name="내용 개체 틀 12" descr="실내, 열기, 혼잡한, 열린이(가) 표시된 사진&#10;&#10;자동 생성된 설명">
            <a:extLst>
              <a:ext uri="{FF2B5EF4-FFF2-40B4-BE49-F238E27FC236}">
                <a16:creationId xmlns:a16="http://schemas.microsoft.com/office/drawing/2014/main" id="{E7663A08-68A6-4F0E-AD61-A2CB794C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41" y="2204121"/>
            <a:ext cx="2893183" cy="3904448"/>
          </a:xfrm>
        </p:spPr>
      </p:pic>
      <p:pic>
        <p:nvPicPr>
          <p:cNvPr id="14" name="내용 개체 틀 12">
            <a:extLst>
              <a:ext uri="{FF2B5EF4-FFF2-40B4-BE49-F238E27FC236}">
                <a16:creationId xmlns:a16="http://schemas.microsoft.com/office/drawing/2014/main" id="{C6EBB3DF-40A7-4A74-B7FB-C2F489974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216" y="2271679"/>
            <a:ext cx="2928336" cy="3904448"/>
          </a:xfrm>
          <a:prstGeom prst="rect">
            <a:avLst/>
          </a:prstGeom>
        </p:spPr>
      </p:pic>
      <p:pic>
        <p:nvPicPr>
          <p:cNvPr id="15" name="내용 개체 틀 12">
            <a:extLst>
              <a:ext uri="{FF2B5EF4-FFF2-40B4-BE49-F238E27FC236}">
                <a16:creationId xmlns:a16="http://schemas.microsoft.com/office/drawing/2014/main" id="{853D61F8-C9FF-4C1F-9D90-B7CBBE954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385" y="2310957"/>
            <a:ext cx="2928336" cy="3904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5B3595-5B6F-454B-A2BE-810BAFAC7F1A}"/>
              </a:ext>
            </a:extLst>
          </p:cNvPr>
          <p:cNvSpPr txBox="1"/>
          <p:nvPr/>
        </p:nvSpPr>
        <p:spPr>
          <a:xfrm>
            <a:off x="1555423" y="1762812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온도가 높음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E8E1E-4C70-466B-B63D-29453E2BFAA1}"/>
              </a:ext>
            </a:extLst>
          </p:cNvPr>
          <p:cNvSpPr txBox="1"/>
          <p:nvPr/>
        </p:nvSpPr>
        <p:spPr>
          <a:xfrm>
            <a:off x="4903510" y="1858651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온도가 낮음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33205-4E92-47FD-85BA-3A44FD97E376}"/>
              </a:ext>
            </a:extLst>
          </p:cNvPr>
          <p:cNvSpPr txBox="1"/>
          <p:nvPr/>
        </p:nvSpPr>
        <p:spPr>
          <a:xfrm>
            <a:off x="8864339" y="1765954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정상 온도</a:t>
            </a:r>
          </a:p>
        </p:txBody>
      </p:sp>
    </p:spTree>
    <p:extLst>
      <p:ext uri="{BB962C8B-B14F-4D97-AF65-F5344CB8AC3E}">
        <p14:creationId xmlns:p14="http://schemas.microsoft.com/office/powerpoint/2010/main" val="35793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615232"/>
            <a:ext cx="5976702" cy="761081"/>
          </a:xfrm>
        </p:spPr>
        <p:txBody>
          <a:bodyPr/>
          <a:lstStyle/>
          <a:p>
            <a:r>
              <a:rPr lang="ko-KR" altLang="en-US" dirty="0"/>
              <a:t>활용할 오픈소스와의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013626-2AF5-402F-A327-651C6D43E8F5}"/>
              </a:ext>
            </a:extLst>
          </p:cNvPr>
          <p:cNvSpPr txBox="1">
            <a:spLocks/>
          </p:cNvSpPr>
          <p:nvPr/>
        </p:nvSpPr>
        <p:spPr>
          <a:xfrm>
            <a:off x="1387203" y="1777523"/>
            <a:ext cx="6908385" cy="4967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unsigned long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millisTime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=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millis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()/1000;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if(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millisTime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== 21600){ // 6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시간 경과 시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auto_eat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(); //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서보모터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작동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 공급기 동작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millisTime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= 0; //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다시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0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으로 초기화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indent="123825"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}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unsigned long hour=21600; // 6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시간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unsigned long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=hour-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millisTime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; //6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시간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–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현재시간 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=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먹이공급까지 남은 시간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unsigned long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feedtime_H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= (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/60/60);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 남은 시간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unsigned long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feedtime_M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= (((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/60)%60);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 까지 남은 분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feedtime_H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); //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 까지 남은 시간 출력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(":"); </a:t>
            </a:r>
            <a:endParaRPr lang="ko-KR" altLang="ko-KR" sz="10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0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feedtime_M</a:t>
            </a:r>
            <a:r>
              <a:rPr lang="en-US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); //</a:t>
            </a:r>
            <a:r>
              <a:rPr lang="ko-KR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 까지 남은 분 출력</a:t>
            </a:r>
          </a:p>
          <a:p>
            <a:pPr indent="123825" algn="just" latinLnBrk="1">
              <a:lnSpc>
                <a:spcPct val="150000"/>
              </a:lnSpc>
            </a:pPr>
            <a:r>
              <a:rPr lang="en-US" altLang="ko-KR" sz="10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Serial.println</a:t>
            </a:r>
            <a:r>
              <a:rPr lang="en-US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(",");</a:t>
            </a:r>
            <a:r>
              <a:rPr lang="ko-KR" altLang="ko-KR" sz="10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데이터 구별을 위한 쉼표 출력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FD88218-E120-4176-95AA-CC816F6C840F}"/>
              </a:ext>
            </a:extLst>
          </p:cNvPr>
          <p:cNvSpPr txBox="1">
            <a:spLocks/>
          </p:cNvSpPr>
          <p:nvPr/>
        </p:nvSpPr>
        <p:spPr>
          <a:xfrm>
            <a:off x="3941869" y="1323814"/>
            <a:ext cx="2732309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먹이급여기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4D9DDC7-8E53-430C-A26C-54CF03FD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387" y="1969203"/>
            <a:ext cx="4458984" cy="2649931"/>
          </a:xfrm>
        </p:spPr>
        <p:txBody>
          <a:bodyPr>
            <a:no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void </a:t>
            </a:r>
            <a:r>
              <a:rPr lang="en-US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auto_eat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(){ //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먹이공급기용 </a:t>
            </a:r>
            <a:r>
              <a:rPr lang="ko-KR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서보모터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동작 함수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myservo.write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(180); //</a:t>
            </a:r>
            <a:r>
              <a:rPr lang="ko-KR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서보모터를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180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도로 회전</a:t>
            </a:r>
            <a:endParaRPr lang="ko-KR" altLang="ko-KR" sz="13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delay(3000); //3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초간 열고 대기</a:t>
            </a:r>
            <a:endParaRPr lang="ko-KR" altLang="ko-KR" sz="13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myservo.write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(0); //</a:t>
            </a:r>
            <a:r>
              <a:rPr lang="ko-KR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서보모터를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0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도로 회전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원래 위치로 </a:t>
            </a:r>
            <a:r>
              <a:rPr lang="ko-KR" altLang="ko-KR" sz="13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돌아감</a:t>
            </a:r>
            <a:r>
              <a:rPr lang="en-US" altLang="ko-KR" sz="13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3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3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7" y="615232"/>
            <a:ext cx="5976702" cy="761081"/>
          </a:xfrm>
        </p:spPr>
        <p:txBody>
          <a:bodyPr/>
          <a:lstStyle/>
          <a:p>
            <a:r>
              <a:rPr lang="ko-KR" altLang="en-US" dirty="0"/>
              <a:t>활용할 오픈소스와의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AFD88218-E120-4176-95AA-CC816F6C840F}"/>
              </a:ext>
            </a:extLst>
          </p:cNvPr>
          <p:cNvSpPr txBox="1">
            <a:spLocks/>
          </p:cNvSpPr>
          <p:nvPr/>
        </p:nvSpPr>
        <p:spPr>
          <a:xfrm>
            <a:off x="3941869" y="1323814"/>
            <a:ext cx="2732309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먹이급여기</a:t>
            </a:r>
          </a:p>
        </p:txBody>
      </p:sp>
      <p:pic>
        <p:nvPicPr>
          <p:cNvPr id="9" name="먹이">
            <a:hlinkClick r:id="" action="ppaction://media"/>
            <a:extLst>
              <a:ext uri="{FF2B5EF4-FFF2-40B4-BE49-F238E27FC236}">
                <a16:creationId xmlns:a16="http://schemas.microsoft.com/office/drawing/2014/main" id="{4F64056C-E1BC-431E-9077-344B1D09D0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9885" y="2030593"/>
            <a:ext cx="7286919" cy="4068549"/>
          </a:xfrm>
        </p:spPr>
      </p:pic>
    </p:spTree>
    <p:extLst>
      <p:ext uri="{BB962C8B-B14F-4D97-AF65-F5344CB8AC3E}">
        <p14:creationId xmlns:p14="http://schemas.microsoft.com/office/powerpoint/2010/main" val="26124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ADC9A-69D8-4B7F-91AD-04DDCA4C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ko-KR" sz="3200"/>
              <a:t>DynamoDB </a:t>
            </a:r>
            <a:r>
              <a:rPr lang="ko-KR" altLang="en-US" sz="3200"/>
              <a:t>와 웹캠</a:t>
            </a:r>
          </a:p>
        </p:txBody>
      </p:sp>
      <p:pic>
        <p:nvPicPr>
          <p:cNvPr id="5" name="내용 개체 틀 12">
            <a:extLst>
              <a:ext uri="{FF2B5EF4-FFF2-40B4-BE49-F238E27FC236}">
                <a16:creationId xmlns:a16="http://schemas.microsoft.com/office/drawing/2014/main" id="{EE8ED7DC-35D7-4AF2-9256-3FD1F4D75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05299" y="1190153"/>
            <a:ext cx="4350685" cy="5352049"/>
          </a:xfrm>
          <a:prstGeom prst="rect">
            <a:avLst/>
          </a:prstGeom>
        </p:spPr>
      </p:pic>
      <p:pic>
        <p:nvPicPr>
          <p:cNvPr id="4" name="내용 개체 틀 12">
            <a:extLst>
              <a:ext uri="{FF2B5EF4-FFF2-40B4-BE49-F238E27FC236}">
                <a16:creationId xmlns:a16="http://schemas.microsoft.com/office/drawing/2014/main" id="{8632FCD2-E3C0-4AD4-83F4-8E95B0C4E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96817" y="1461809"/>
            <a:ext cx="4381813" cy="48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6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ADC9A-69D8-4B7F-91AD-04DDCA4C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ko-KR" sz="3200"/>
              <a:t>DynamoDB </a:t>
            </a:r>
            <a:r>
              <a:rPr lang="ko-KR" altLang="en-US" sz="3200"/>
              <a:t>와 웹캠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3BC487-76E2-4B9B-A793-5ADCB9CE0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03" y="1456371"/>
            <a:ext cx="3538071" cy="4831307"/>
          </a:xfrm>
        </p:spPr>
      </p:pic>
      <p:pic>
        <p:nvPicPr>
          <p:cNvPr id="8" name="웹캠">
            <a:hlinkClick r:id="" action="ppaction://media"/>
            <a:extLst>
              <a:ext uri="{FF2B5EF4-FFF2-40B4-BE49-F238E27FC236}">
                <a16:creationId xmlns:a16="http://schemas.microsoft.com/office/drawing/2014/main" id="{D2FC31C7-C28D-4810-AE22-2FD448679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8375" y="1442300"/>
            <a:ext cx="5043339" cy="49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4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99B92-F69D-49DA-8631-F788C3B4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134" y="463854"/>
            <a:ext cx="8911687" cy="818191"/>
          </a:xfrm>
        </p:spPr>
        <p:txBody>
          <a:bodyPr/>
          <a:lstStyle/>
          <a:p>
            <a:r>
              <a:rPr lang="ko-KR" altLang="en-US" dirty="0"/>
              <a:t>수행결과</a:t>
            </a:r>
          </a:p>
        </p:txBody>
      </p:sp>
      <p:pic>
        <p:nvPicPr>
          <p:cNvPr id="7" name="마무리">
            <a:hlinkClick r:id="" action="ppaction://media"/>
            <a:extLst>
              <a:ext uri="{FF2B5EF4-FFF2-40B4-BE49-F238E27FC236}">
                <a16:creationId xmlns:a16="http://schemas.microsoft.com/office/drawing/2014/main" id="{E42AD22A-E9BC-4D8B-AE2B-936944F56F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1097" y="1725038"/>
            <a:ext cx="7587575" cy="4160195"/>
          </a:xfrm>
        </p:spPr>
      </p:pic>
    </p:spTree>
    <p:extLst>
      <p:ext uri="{BB962C8B-B14F-4D97-AF65-F5344CB8AC3E}">
        <p14:creationId xmlns:p14="http://schemas.microsoft.com/office/powerpoint/2010/main" val="85811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0D8CA-207B-4E80-8183-BA44BFD9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53" y="428051"/>
            <a:ext cx="5297971" cy="844567"/>
          </a:xfrm>
        </p:spPr>
        <p:txBody>
          <a:bodyPr/>
          <a:lstStyle/>
          <a:p>
            <a:r>
              <a:rPr lang="ko-KR" altLang="en-US" dirty="0"/>
              <a:t>기대효과 및 개선방향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900E2-1D82-461F-A859-219503E49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642" y="1342226"/>
            <a:ext cx="8915400" cy="4775770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물고기가 살 수 있는 최적의 환경 조성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에어펌프를 이용한 물 보충기의 경우 보충수가 떨어지면 동작하지 않는 경우 방지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겨울철 히터 관리를 잘못하여 물고기가 폐사하는 경우 방지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일정한 먹이 공급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아두이노를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이용하여 시중에 파는 것 보다 저렴하게 구현 가능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AWS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DynamoDB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를 이용하여 물고기들의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환경값을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실시간으로 볼 수 있음 또한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라즈베리의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웹캠을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이용하여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인터넷만된다면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언제 어디서든지 지켜볼 수 있다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데이터가 축적되면 더 나은 환경으로 개선가능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 </a:t>
            </a:r>
          </a:p>
          <a:p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또한 혹여나 불가피하게 집을 비워서 먹이를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못줄경우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먹이를 자동으로 공급하며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웹캠으로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확인이 가능함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C45A9007-F502-40BA-8C4B-ED41D641F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597978"/>
                  </p:ext>
                </p:extLst>
              </p:nvPr>
            </p:nvGraphicFramePr>
            <p:xfrm>
              <a:off x="0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C45A9007-F502-40BA-8C4B-ED41D641F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51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64D1A-6107-41D8-9500-E40E5B99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팀원별</a:t>
            </a:r>
            <a:r>
              <a:rPr lang="ko-KR" altLang="en-US" dirty="0"/>
              <a:t>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D83E1-2CA3-4532-A15F-1DE5F5DC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651" y="1483150"/>
            <a:ext cx="4207514" cy="3974970"/>
          </a:xfrm>
        </p:spPr>
        <p:txBody>
          <a:bodyPr/>
          <a:lstStyle/>
          <a:p>
            <a:r>
              <a:rPr lang="ko-KR" altLang="en-US" dirty="0"/>
              <a:t>김찬우</a:t>
            </a:r>
            <a:endParaRPr lang="en-US" altLang="ko-KR" dirty="0"/>
          </a:p>
          <a:p>
            <a:r>
              <a:rPr lang="ko-KR" altLang="en-US" dirty="0"/>
              <a:t>함께 만들고</a:t>
            </a:r>
            <a:r>
              <a:rPr lang="en-US" altLang="ko-KR" dirty="0"/>
              <a:t>, </a:t>
            </a:r>
            <a:r>
              <a:rPr lang="ko-KR" altLang="en-US" dirty="0" err="1"/>
              <a:t>완성해냈다는거에다가</a:t>
            </a:r>
            <a:r>
              <a:rPr lang="ko-KR" altLang="en-US" dirty="0"/>
              <a:t> 성취감을 </a:t>
            </a:r>
            <a:r>
              <a:rPr lang="ko-KR" altLang="en-US" dirty="0" err="1"/>
              <a:t>느낌니다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혼자서는 안되지만 같이하니까 오류를 훨씬 </a:t>
            </a:r>
            <a:r>
              <a:rPr lang="ko-KR" altLang="en-US" dirty="0" err="1"/>
              <a:t>쉽게찾고</a:t>
            </a:r>
            <a:r>
              <a:rPr lang="ko-KR" altLang="en-US" dirty="0"/>
              <a:t> 더욱 더 세심하게 구성을 할 수 있어서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서로의 생각을 맞추어 나가고 같이하는게 </a:t>
            </a:r>
            <a:r>
              <a:rPr lang="ko-KR" altLang="en-US" dirty="0" err="1"/>
              <a:t>쉬운건</a:t>
            </a:r>
            <a:r>
              <a:rPr lang="ko-KR" altLang="en-US" dirty="0"/>
              <a:t> 아니지만 </a:t>
            </a:r>
            <a:r>
              <a:rPr lang="ko-KR" altLang="en-US" dirty="0" err="1"/>
              <a:t>혼자할</a:t>
            </a:r>
            <a:r>
              <a:rPr lang="ko-KR" altLang="en-US" dirty="0"/>
              <a:t> 때보단 훨씬 더 재밌고 더 </a:t>
            </a:r>
            <a:r>
              <a:rPr lang="ko-KR" altLang="en-US" dirty="0" err="1"/>
              <a:t>심도있는</a:t>
            </a:r>
            <a:r>
              <a:rPr lang="ko-KR" altLang="en-US" dirty="0"/>
              <a:t> 작품이 </a:t>
            </a:r>
            <a:r>
              <a:rPr lang="ko-KR" altLang="en-US" dirty="0" err="1"/>
              <a:t>만들어지는것</a:t>
            </a:r>
            <a:r>
              <a:rPr lang="ko-KR" altLang="en-US" dirty="0"/>
              <a:t> 같았습니다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0C675CD-FBE7-4BC1-BF63-44E7349AD8D9}"/>
              </a:ext>
            </a:extLst>
          </p:cNvPr>
          <p:cNvSpPr txBox="1">
            <a:spLocks/>
          </p:cNvSpPr>
          <p:nvPr/>
        </p:nvSpPr>
        <p:spPr>
          <a:xfrm>
            <a:off x="2241992" y="1597843"/>
            <a:ext cx="3849295" cy="349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전한종</a:t>
            </a:r>
            <a:endParaRPr lang="en-US" altLang="ko-KR" dirty="0"/>
          </a:p>
          <a:p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장치들을 코딩하면서 오류도 많이 났는데 혼자면 꽤나 당황해서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Whitney"/>
              </a:rPr>
              <a:t>오래걸렸겠지만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 같이함으로써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Whitney"/>
              </a:rPr>
              <a:t>오류난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 부분을 하나씩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Whitney"/>
              </a:rPr>
              <a:t>고쳐나가니까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 많이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Whitney"/>
              </a:rPr>
              <a:t>의지되고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 빠르게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Whitney"/>
              </a:rPr>
              <a:t>끝낼수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 있었다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Whitney"/>
              </a:rPr>
              <a:t>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Whitney"/>
              </a:rPr>
              <a:t>혼자 아이디어를 떠올리면 생각이 안되는 부분을 같이 아이디어 짜면서 서로 보완될 점이나 안되는 부분을 말하는 게 재밌었다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Whitney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0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CDDC6-6895-439A-B0FF-863F7F697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52251"/>
            <a:ext cx="8911687" cy="1010726"/>
          </a:xfrm>
        </p:spPr>
        <p:txBody>
          <a:bodyPr/>
          <a:lstStyle/>
          <a:p>
            <a:r>
              <a:rPr lang="ko-KR" altLang="en-US" dirty="0"/>
              <a:t>과제의 개요 및 필요성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4933DB-CEF2-4600-97CE-003E6B83BF4F}"/>
              </a:ext>
            </a:extLst>
          </p:cNvPr>
          <p:cNvSpPr/>
          <p:nvPr/>
        </p:nvSpPr>
        <p:spPr>
          <a:xfrm>
            <a:off x="1770888" y="3223486"/>
            <a:ext cx="1597891" cy="1537855"/>
          </a:xfrm>
          <a:prstGeom prst="roundRect">
            <a:avLst/>
          </a:prstGeom>
          <a:solidFill>
            <a:srgbClr val="42A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수위 조절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ADA12F-19F8-42FD-A9B7-7BFD464EE649}"/>
              </a:ext>
            </a:extLst>
          </p:cNvPr>
          <p:cNvSpPr/>
          <p:nvPr/>
        </p:nvSpPr>
        <p:spPr>
          <a:xfrm>
            <a:off x="5362420" y="3223485"/>
            <a:ext cx="1597891" cy="1537855"/>
          </a:xfrm>
          <a:prstGeom prst="roundRect">
            <a:avLst/>
          </a:prstGeom>
          <a:solidFill>
            <a:srgbClr val="42A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수온 체크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E70366D-A6CC-4938-B69C-8542C45B9DDA}"/>
              </a:ext>
            </a:extLst>
          </p:cNvPr>
          <p:cNvSpPr/>
          <p:nvPr/>
        </p:nvSpPr>
        <p:spPr>
          <a:xfrm>
            <a:off x="8953952" y="3223486"/>
            <a:ext cx="1597891" cy="1537855"/>
          </a:xfrm>
          <a:prstGeom prst="roundRect">
            <a:avLst/>
          </a:prstGeom>
          <a:solidFill>
            <a:srgbClr val="42A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먹이 공급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내용 개체 틀 3" descr="Pisces">
                <a:extLst>
                  <a:ext uri="{FF2B5EF4-FFF2-40B4-BE49-F238E27FC236}">
                    <a16:creationId xmlns:a16="http://schemas.microsoft.com/office/drawing/2014/main" id="{3AF19617-E8E7-41B7-91CE-0FB8B99C5A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4427499"/>
                  </p:ext>
                </p:extLst>
              </p:nvPr>
            </p:nvGraphicFramePr>
            <p:xfrm>
              <a:off x="151641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내용 개체 틀 3" descr="Pisces">
                <a:extLst>
                  <a:ext uri="{FF2B5EF4-FFF2-40B4-BE49-F238E27FC236}">
                    <a16:creationId xmlns:a16="http://schemas.microsoft.com/office/drawing/2014/main" id="{3AF19617-E8E7-41B7-91CE-0FB8B99C5A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641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43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CDDC6-6895-439A-B0FF-863F7F697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52251"/>
            <a:ext cx="8911687" cy="1010726"/>
          </a:xfrm>
        </p:spPr>
        <p:txBody>
          <a:bodyPr/>
          <a:lstStyle/>
          <a:p>
            <a:r>
              <a:rPr lang="ko-KR" altLang="en-US" dirty="0"/>
              <a:t>과제의 개요 및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7A916-ED2C-4E64-8593-02C71543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285" y="1486771"/>
            <a:ext cx="8915400" cy="4131603"/>
          </a:xfrm>
        </p:spPr>
        <p:txBody>
          <a:bodyPr>
            <a:normAutofit fontScale="92500" lnSpcReduction="10000"/>
          </a:bodyPr>
          <a:lstStyle/>
          <a:p>
            <a:pPr algn="just" fontAlgn="base" latinLnBrk="1">
              <a:lnSpc>
                <a:spcPct val="150000"/>
              </a:lnSpc>
              <a:spcBef>
                <a:spcPts val="500"/>
              </a:spcBef>
              <a:spcAft>
                <a:spcPts val="800"/>
              </a:spcAft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수족관을 방치할 시 물이 증발함에 따라 염도가 높아져 물고기가 살 수 없는 환경이 됨 따라서 재 때 물을 보충해 주어야 함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50000"/>
              </a:lnSpc>
              <a:spcBef>
                <a:spcPts val="500"/>
              </a:spcBef>
              <a:spcAft>
                <a:spcPts val="800"/>
              </a:spcAft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열대어는 온도에 매우 민감함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온도가 낮아지거나 일정이상 높아지면 열대어들이 스트레스를 많이 받음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따라서 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20~24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도의 온도를 유지하도록 해주어야 함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집을 비우거나 혹여나 물고기 밥을 줄 상황이 안될 경우 일일이 사람손을 거치지 않고 물고기들을 위해 상시 위험에 대비할 수 있음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소홀한 관리로 인한 물고기의 폐사방지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일정시간에 적당한 양으로 먹이를 공급 함으로서 먹이로 인해 물이 오염될 경우를 막음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자동화로 사람이 편함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내용 개체 틀 3" descr="Pisces">
                <a:extLst>
                  <a:ext uri="{FF2B5EF4-FFF2-40B4-BE49-F238E27FC236}">
                    <a16:creationId xmlns:a16="http://schemas.microsoft.com/office/drawing/2014/main" id="{3AF19617-E8E7-41B7-91CE-0FB8B99C5A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641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내용 개체 틀 3" descr="Pisces">
                <a:extLst>
                  <a:ext uri="{FF2B5EF4-FFF2-40B4-BE49-F238E27FC236}">
                    <a16:creationId xmlns:a16="http://schemas.microsoft.com/office/drawing/2014/main" id="{3AF19617-E8E7-41B7-91CE-0FB8B99C5A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641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83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64D1A-6107-41D8-9500-E40E5B99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팀원별</a:t>
            </a:r>
            <a:r>
              <a:rPr lang="ko-KR" altLang="en-US" dirty="0"/>
              <a:t> </a:t>
            </a:r>
            <a:r>
              <a:rPr lang="ko-KR" altLang="en-US" dirty="0" err="1"/>
              <a:t>맡은임무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D83E1-2CA3-4532-A15F-1DE5F5DC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932" y="2039331"/>
            <a:ext cx="3849295" cy="2231011"/>
          </a:xfrm>
        </p:spPr>
        <p:txBody>
          <a:bodyPr/>
          <a:lstStyle/>
          <a:p>
            <a:r>
              <a:rPr lang="ko-KR" altLang="en-US" dirty="0"/>
              <a:t>김찬우</a:t>
            </a:r>
            <a:endParaRPr lang="en-US" altLang="ko-KR" dirty="0"/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LCD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랑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등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아두이노와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연결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아두이노의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전체적인 기본초안 작성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하드웨어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기본뼈대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수족관 및 기타장식을 하였다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PPT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작성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거의 다 공동작업으로 함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0C675CD-FBE7-4BC1-BF63-44E7349AD8D9}"/>
              </a:ext>
            </a:extLst>
          </p:cNvPr>
          <p:cNvSpPr txBox="1">
            <a:spLocks/>
          </p:cNvSpPr>
          <p:nvPr/>
        </p:nvSpPr>
        <p:spPr>
          <a:xfrm>
            <a:off x="2223139" y="1890075"/>
            <a:ext cx="3849295" cy="280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전한종</a:t>
            </a:r>
            <a:endParaRPr lang="en-US" altLang="ko-KR" dirty="0"/>
          </a:p>
          <a:p>
            <a:r>
              <a:rPr lang="ko-KR" altLang="en-US" dirty="0" err="1"/>
              <a:t>웹캠이랑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AWS,</a:t>
            </a:r>
            <a:r>
              <a:rPr lang="ko-KR" altLang="en-US" dirty="0"/>
              <a:t>데이터베이스 연결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코딩 초안을 수정</a:t>
            </a:r>
            <a:r>
              <a:rPr lang="en-US" altLang="ko-KR" dirty="0"/>
              <a:t>(</a:t>
            </a:r>
            <a:r>
              <a:rPr lang="ko-KR" altLang="en-US" dirty="0"/>
              <a:t>공동작업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수족관 및 기타장치 설치</a:t>
            </a:r>
            <a:r>
              <a:rPr lang="en-US" altLang="ko-KR" dirty="0"/>
              <a:t>(</a:t>
            </a:r>
            <a:r>
              <a:rPr lang="ko-KR" altLang="en-US" dirty="0"/>
              <a:t>공동작업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6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F9E8A-2268-433A-9BBF-4948D316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68692"/>
            <a:ext cx="8911687" cy="1280890"/>
          </a:xfrm>
        </p:spPr>
        <p:txBody>
          <a:bodyPr/>
          <a:lstStyle/>
          <a:p>
            <a:r>
              <a:rPr lang="ko-KR" altLang="en-US" dirty="0"/>
              <a:t>과제 수행 및 과정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14B985F1-914C-4EFE-BED9-200A6428AC9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53681731"/>
                  </p:ext>
                </p:extLst>
              </p:nvPr>
            </p:nvGraphicFramePr>
            <p:xfrm>
              <a:off x="0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14B985F1-914C-4EFE-BED9-200A6428A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17F96A5-B99C-4268-9B16-42D60938620D}"/>
              </a:ext>
            </a:extLst>
          </p:cNvPr>
          <p:cNvSpPr txBox="1"/>
          <p:nvPr/>
        </p:nvSpPr>
        <p:spPr>
          <a:xfrm>
            <a:off x="1640155" y="1582340"/>
            <a:ext cx="89116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수위 및 온도 측정 센서 코드 작성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수위 조절 장치는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보충수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박스에 장착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온도 측정 센서는 수족관에 장착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먹이 공급기 틀 만들기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먹이 공급기의 </a:t>
            </a:r>
            <a:r>
              <a:rPr lang="ko-KR" alt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서보모터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코드 작성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수족관에 장착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작동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3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066B6-1321-49EF-8311-82F9A124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92" y="416721"/>
            <a:ext cx="3147999" cy="657935"/>
          </a:xfrm>
        </p:spPr>
        <p:txBody>
          <a:bodyPr/>
          <a:lstStyle/>
          <a:p>
            <a:r>
              <a:rPr lang="ko-KR" altLang="en-US" dirty="0"/>
              <a:t>과제수행과정</a:t>
            </a:r>
          </a:p>
        </p:txBody>
      </p:sp>
      <p:pic>
        <p:nvPicPr>
          <p:cNvPr id="14" name="내용 개체 틀 13" descr="실내이(가) 표시된 사진&#10;&#10;자동 생성된 설명">
            <a:extLst>
              <a:ext uri="{FF2B5EF4-FFF2-40B4-BE49-F238E27FC236}">
                <a16:creationId xmlns:a16="http://schemas.microsoft.com/office/drawing/2014/main" id="{DC1D7974-3B49-482E-902B-92AFEBB5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43" y="1378330"/>
            <a:ext cx="3340100" cy="4779279"/>
          </a:xfrm>
          <a:prstGeom prst="rect">
            <a:avLst/>
          </a:prstGeom>
        </p:spPr>
      </p:pic>
      <p:pic>
        <p:nvPicPr>
          <p:cNvPr id="15" name="내용 개체 틀 13">
            <a:extLst>
              <a:ext uri="{FF2B5EF4-FFF2-40B4-BE49-F238E27FC236}">
                <a16:creationId xmlns:a16="http://schemas.microsoft.com/office/drawing/2014/main" id="{E90027A9-D616-4BD1-9DF7-3AA409110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799" y="1393642"/>
            <a:ext cx="3340100" cy="4793149"/>
          </a:xfrm>
          <a:prstGeom prst="rect">
            <a:avLst/>
          </a:prstGeom>
        </p:spPr>
      </p:pic>
      <p:pic>
        <p:nvPicPr>
          <p:cNvPr id="16" name="내용 개체 틀 13">
            <a:extLst>
              <a:ext uri="{FF2B5EF4-FFF2-40B4-BE49-F238E27FC236}">
                <a16:creationId xmlns:a16="http://schemas.microsoft.com/office/drawing/2014/main" id="{FD2E06C7-3CE4-4A2F-89BB-52CC833BD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2796" y="1343567"/>
            <a:ext cx="3340100" cy="48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720A4-3BE2-489F-86C4-D7BF78E3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ko-KR" altLang="en-US" sz="3200"/>
              <a:t>완성된 사진</a:t>
            </a:r>
          </a:p>
        </p:txBody>
      </p:sp>
      <p:pic>
        <p:nvPicPr>
          <p:cNvPr id="8" name="내용 개체 틀 7" descr="실내, 혼잡한, 복잡한, 주방기기이(가) 표시된 사진&#10;&#10;자동 생성된 설명">
            <a:extLst>
              <a:ext uri="{FF2B5EF4-FFF2-40B4-BE49-F238E27FC236}">
                <a16:creationId xmlns:a16="http://schemas.microsoft.com/office/drawing/2014/main" id="{6307D8A1-C94E-4490-91A8-128209A4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8" y="1420239"/>
            <a:ext cx="4630366" cy="4384607"/>
          </a:xfrm>
        </p:spPr>
      </p:pic>
      <p:pic>
        <p:nvPicPr>
          <p:cNvPr id="6" name="내용 개체 틀 13">
            <a:extLst>
              <a:ext uri="{FF2B5EF4-FFF2-40B4-BE49-F238E27FC236}">
                <a16:creationId xmlns:a16="http://schemas.microsoft.com/office/drawing/2014/main" id="{04947F4E-21AF-4E4F-BD0B-1302BDA9E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 r="27361" b="1"/>
          <a:stretch/>
        </p:blipFill>
        <p:spPr>
          <a:xfrm>
            <a:off x="8951851" y="3618688"/>
            <a:ext cx="2640877" cy="2263347"/>
          </a:xfrm>
          <a:prstGeom prst="rect">
            <a:avLst/>
          </a:prstGeom>
        </p:spPr>
      </p:pic>
      <p:pic>
        <p:nvPicPr>
          <p:cNvPr id="5" name="내용 개체 틀 13">
            <a:extLst>
              <a:ext uri="{FF2B5EF4-FFF2-40B4-BE49-F238E27FC236}">
                <a16:creationId xmlns:a16="http://schemas.microsoft.com/office/drawing/2014/main" id="{ADCF6D30-9C55-4D77-9184-2BA6A2D898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0" r="-5" b="12311"/>
          <a:stretch/>
        </p:blipFill>
        <p:spPr>
          <a:xfrm>
            <a:off x="8896519" y="623190"/>
            <a:ext cx="2647024" cy="2563582"/>
          </a:xfrm>
          <a:prstGeom prst="rect">
            <a:avLst/>
          </a:prstGeom>
        </p:spPr>
      </p:pic>
      <p:pic>
        <p:nvPicPr>
          <p:cNvPr id="4" name="내용 개체 틀 13">
            <a:extLst>
              <a:ext uri="{FF2B5EF4-FFF2-40B4-BE49-F238E27FC236}">
                <a16:creationId xmlns:a16="http://schemas.microsoft.com/office/drawing/2014/main" id="{9ABB3D11-F96D-42AA-9641-C5024682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r="-5" b="17454"/>
          <a:stretch/>
        </p:blipFill>
        <p:spPr>
          <a:xfrm>
            <a:off x="6153317" y="653078"/>
            <a:ext cx="2647024" cy="52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9E96E-6350-4ABC-8C7B-EDE2F4D0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4037"/>
            <a:ext cx="8911687" cy="1280890"/>
          </a:xfrm>
        </p:spPr>
        <p:txBody>
          <a:bodyPr/>
          <a:lstStyle/>
          <a:p>
            <a:r>
              <a:rPr lang="ko-KR" altLang="en-US" dirty="0"/>
              <a:t>순서도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4E405355-1BAE-4F6C-B51D-20C1CFD426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973818"/>
                  </p:ext>
                </p:extLst>
              </p:nvPr>
            </p:nvGraphicFramePr>
            <p:xfrm>
              <a:off x="0" y="5220484"/>
              <a:ext cx="2418192" cy="1637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18192" cy="1637516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46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내용 개체 틀 3" descr="Pisces">
                <a:extLst>
                  <a:ext uri="{FF2B5EF4-FFF2-40B4-BE49-F238E27FC236}">
                    <a16:creationId xmlns:a16="http://schemas.microsoft.com/office/drawing/2014/main" id="{4E405355-1BAE-4F6C-B51D-20C1CFD426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220484"/>
                <a:ext cx="2418192" cy="163751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4D624B-E257-4C5D-A9E3-EEDC4FACEA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85" y="405353"/>
            <a:ext cx="6476215" cy="6004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525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9F0EC-0BD6-40FA-A2C1-AA106D21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5232"/>
            <a:ext cx="8911687" cy="987325"/>
          </a:xfrm>
        </p:spPr>
        <p:txBody>
          <a:bodyPr/>
          <a:lstStyle/>
          <a:p>
            <a:r>
              <a:rPr lang="ko-KR" altLang="en-US"/>
              <a:t>활용할 오픈소스와의 차별점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631F9-2484-4327-BD3D-AFA3C192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327" y="2431116"/>
            <a:ext cx="4449559" cy="3649174"/>
          </a:xfrm>
        </p:spPr>
        <p:txBody>
          <a:bodyPr>
            <a:noAutofit/>
          </a:bodyPr>
          <a:lstStyle/>
          <a:p>
            <a:pPr marL="0" indent="0" algn="just" fontAlgn="base" latinLnBrk="1"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level = </a:t>
            </a:r>
            <a:r>
              <a:rPr lang="en-US" altLang="ko-KR" sz="11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digitalRead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(level36);  // </a:t>
            </a:r>
            <a:r>
              <a:rPr lang="ko-KR" altLang="ko-KR" sz="11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수위센서의 신호를 측정합니다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. </a:t>
            </a:r>
            <a:endParaRPr lang="en-US" altLang="ko-KR" sz="11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fontAlgn="base" latinLnBrk="1">
              <a:spcAft>
                <a:spcPts val="800"/>
              </a:spcAft>
              <a:buNone/>
            </a:pPr>
            <a:r>
              <a:rPr lang="en-US" altLang="ko-KR" sz="11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(level); //</a:t>
            </a:r>
            <a:r>
              <a:rPr lang="ko-KR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수위센서 결과값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(0, 1)</a:t>
            </a:r>
            <a:r>
              <a:rPr lang="ko-KR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을 시리얼 모니터에 출력</a:t>
            </a:r>
            <a:endParaRPr lang="en-US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fontAlgn="base" latinLnBrk="1">
              <a:spcAft>
                <a:spcPts val="800"/>
              </a:spcAft>
              <a:buNone/>
            </a:pPr>
            <a:r>
              <a:rPr lang="en-US" altLang="ko-KR" sz="11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Serial.print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(","); //</a:t>
            </a:r>
            <a:r>
              <a:rPr lang="ko-KR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데이터 구별을 위한 쉼표 출력</a:t>
            </a:r>
            <a:endParaRPr lang="en-US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fontAlgn="base" latinLnBrk="1"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if(level == 1){ //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수위센서 결과값이 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1(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액체가 감지되면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en-US" altLang="ko-KR" sz="1100" kern="1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(6,HIGH); //6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 핀에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HIGH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를 출력합니다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(LED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점등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 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Motor(HIGH,0); //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워터펌프를 멈춥니다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.(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물 공급 중단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}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else{ //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그렇지 않으면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(6,LOW); //6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번 핀에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LOW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를 출력합니다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(LED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소등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 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Motor(HIGH,255); //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워터펌프를 정방향으로 최대 출력으로 회전합니다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.(</a:t>
            </a:r>
            <a:r>
              <a:rPr lang="ko-KR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물 공급 시작</a:t>
            </a:r>
            <a:r>
              <a:rPr lang="en-US" altLang="ko-KR" sz="1100" kern="100" dirty="0">
                <a:solidFill>
                  <a:srgbClr val="FF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r>
              <a:rPr lang="en-US" altLang="ko-KR" sz="11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} </a:t>
            </a:r>
            <a:endParaRPr lang="ko-KR" altLang="ko-KR" sz="11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939160"/>
              <a:ext cx="1356890" cy="918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6890" cy="918839"/>
                    </a:xfrm>
                    <a:prstGeom prst="rect">
                      <a:avLst/>
                    </a:prstGeom>
                  </am3d:spPr>
                  <am3d:camera>
                    <am3d:pos x="0" y="0" z="57634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6026" d="1000000"/>
                    <am3d:preTrans dx="-449763" dy="-12072286" dz="-6563"/>
                    <am3d:scale>
                      <am3d:sx n="1000000" d="1000000"/>
                      <am3d:sy n="1000000" d="1000000"/>
                      <am3d:sz n="1000000" d="1000000"/>
                    </am3d:scale>
                    <am3d:rot ax="196771" ay="-196144" az="-112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내용 개체 틀 3" descr="Pisces">
                <a:extLst>
                  <a:ext uri="{FF2B5EF4-FFF2-40B4-BE49-F238E27FC236}">
                    <a16:creationId xmlns:a16="http://schemas.microsoft.com/office/drawing/2014/main" id="{62916262-61D2-40BF-AF42-D7862655F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939160"/>
                <a:ext cx="1356890" cy="91883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013626-2AF5-402F-A327-651C6D43E8F5}"/>
              </a:ext>
            </a:extLst>
          </p:cNvPr>
          <p:cNvSpPr txBox="1">
            <a:spLocks/>
          </p:cNvSpPr>
          <p:nvPr/>
        </p:nvSpPr>
        <p:spPr>
          <a:xfrm>
            <a:off x="6515384" y="2347274"/>
            <a:ext cx="5060731" cy="36387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1"/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워터펌프 오픈소스 코드</a:t>
            </a: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void Motor (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boolean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DIR, byte 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Motorspeed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 { 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//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펌프의 모터를 제어를 위해 정의한 함수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Boolean DIR &gt;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방향제어 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High(</a:t>
            </a:r>
            <a:r>
              <a:rPr lang="ko-KR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정방향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 LOW(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역방향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Byte 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Motorspeed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&gt;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출력제어 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0~255 &gt; 0 :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출력 정지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 255 :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출력 최대</a:t>
            </a:r>
          </a:p>
          <a:p>
            <a:pPr indent="123825" algn="just" latinLnBrk="1"/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analogWrite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PWMpin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(DIR) ? 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Motorspeed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): (255 - 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Motorspeed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);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indent="123825" algn="just" latinLnBrk="1"/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DIRpin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, DIR);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//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방향제어 </a:t>
            </a: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DIR(</a:t>
            </a:r>
            <a:r>
              <a:rPr lang="en-US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HiGH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정방향</a:t>
            </a:r>
            <a:endParaRPr lang="ko-KR" altLang="ko-KR" sz="1400" kern="100" dirty="0">
              <a:solidFill>
                <a:srgbClr val="000000"/>
              </a:solidFill>
              <a:effectLst/>
              <a:latin typeface="함초롬바탕" panose="02030504000101010101" pitchFamily="18" charset="-127"/>
              <a:ea typeface="함초롬바탕" panose="02030504000101010101" pitchFamily="18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DIR(LOW)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Times New Roman" panose="02020603050405020304" pitchFamily="18" charset="0"/>
              </a:rPr>
              <a:t>역방향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6B760E-514D-48A7-8971-FE0A0818CDAA}"/>
              </a:ext>
            </a:extLst>
          </p:cNvPr>
          <p:cNvSpPr txBox="1">
            <a:spLocks/>
          </p:cNvSpPr>
          <p:nvPr/>
        </p:nvSpPr>
        <p:spPr>
          <a:xfrm>
            <a:off x="4375500" y="1389801"/>
            <a:ext cx="3231930" cy="69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수위조절 센서</a:t>
            </a:r>
          </a:p>
        </p:txBody>
      </p:sp>
    </p:spTree>
    <p:extLst>
      <p:ext uri="{BB962C8B-B14F-4D97-AF65-F5344CB8AC3E}">
        <p14:creationId xmlns:p14="http://schemas.microsoft.com/office/powerpoint/2010/main" val="179446047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985</Words>
  <Application>Microsoft Office PowerPoint</Application>
  <PresentationFormat>와이드스크린</PresentationFormat>
  <Paragraphs>127</Paragraphs>
  <Slides>19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Whitney</vt:lpstr>
      <vt:lpstr>맑은 고딕</vt:lpstr>
      <vt:lpstr>함초롬바탕</vt:lpstr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줄기</vt:lpstr>
      <vt:lpstr>니모를 찾아서 - 열대어 수족관</vt:lpstr>
      <vt:lpstr>과제의 개요 및 필요성</vt:lpstr>
      <vt:lpstr>과제의 개요 및 필요성</vt:lpstr>
      <vt:lpstr>팀원별 맡은임무</vt:lpstr>
      <vt:lpstr>과제 수행 및 과정</vt:lpstr>
      <vt:lpstr>과제수행과정</vt:lpstr>
      <vt:lpstr>완성된 사진</vt:lpstr>
      <vt:lpstr>순서도</vt:lpstr>
      <vt:lpstr>활용할 오픈소스와의 차별점</vt:lpstr>
      <vt:lpstr>활용할 오픈소스와의 차별점</vt:lpstr>
      <vt:lpstr>활용할 오픈소스와의 차별점</vt:lpstr>
      <vt:lpstr>활용할 오픈소스와의 차별점</vt:lpstr>
      <vt:lpstr>활용할 오픈소스와의 차별점</vt:lpstr>
      <vt:lpstr>활용할 오픈소스와의 차별점</vt:lpstr>
      <vt:lpstr>DynamoDB 와 웹캠</vt:lpstr>
      <vt:lpstr>DynamoDB 와 웹캠</vt:lpstr>
      <vt:lpstr>수행결과</vt:lpstr>
      <vt:lpstr>기대효과 및 개선방향</vt:lpstr>
      <vt:lpstr>팀원별 느낀점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니모를 찾아서 - 열대어 수족관</dc:title>
  <dc:creator>김찬우</dc:creator>
  <cp:lastModifiedBy>김찬우</cp:lastModifiedBy>
  <cp:revision>7</cp:revision>
  <dcterms:created xsi:type="dcterms:W3CDTF">2020-12-16T04:43:06Z</dcterms:created>
  <dcterms:modified xsi:type="dcterms:W3CDTF">2020-12-17T08:23:43Z</dcterms:modified>
</cp:coreProperties>
</file>